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323" r:id="rId5"/>
    <p:sldId id="259" r:id="rId6"/>
    <p:sldId id="266" r:id="rId7"/>
    <p:sldId id="267" r:id="rId8"/>
    <p:sldId id="279" r:id="rId9"/>
    <p:sldId id="307" r:id="rId10"/>
    <p:sldId id="311" r:id="rId11"/>
    <p:sldId id="260" r:id="rId12"/>
    <p:sldId id="262" r:id="rId13"/>
    <p:sldId id="261" r:id="rId14"/>
    <p:sldId id="263" r:id="rId15"/>
    <p:sldId id="282" r:id="rId16"/>
    <p:sldId id="313" r:id="rId17"/>
    <p:sldId id="316" r:id="rId18"/>
    <p:sldId id="268" r:id="rId19"/>
    <p:sldId id="272" r:id="rId20"/>
    <p:sldId id="317" r:id="rId21"/>
    <p:sldId id="293" r:id="rId22"/>
    <p:sldId id="273" r:id="rId23"/>
    <p:sldId id="274" r:id="rId24"/>
    <p:sldId id="297" r:id="rId25"/>
    <p:sldId id="298" r:id="rId26"/>
    <p:sldId id="299" r:id="rId27"/>
    <p:sldId id="300" r:id="rId28"/>
    <p:sldId id="308" r:id="rId29"/>
    <p:sldId id="309" r:id="rId30"/>
    <p:sldId id="318" r:id="rId31"/>
    <p:sldId id="294" r:id="rId32"/>
    <p:sldId id="322" r:id="rId33"/>
    <p:sldId id="303" r:id="rId34"/>
    <p:sldId id="283" r:id="rId35"/>
    <p:sldId id="301" r:id="rId36"/>
    <p:sldId id="302" r:id="rId37"/>
    <p:sldId id="305" r:id="rId38"/>
    <p:sldId id="306" r:id="rId39"/>
    <p:sldId id="276" r:id="rId40"/>
    <p:sldId id="277" r:id="rId41"/>
    <p:sldId id="284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321" r:id="rId50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7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2" autoAdjust="0"/>
    <p:restoredTop sz="77394" autoAdjust="0"/>
  </p:normalViewPr>
  <p:slideViewPr>
    <p:cSldViewPr snapToGrid="0">
      <p:cViewPr varScale="1">
        <p:scale>
          <a:sx n="97" d="100"/>
          <a:sy n="97" d="100"/>
        </p:scale>
        <p:origin x="1524" y="84"/>
      </p:cViewPr>
      <p:guideLst>
        <p:guide pos="5012"/>
        <p:guide orient="horz" pos="1457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2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8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kumimoji="1" lang="zh-TW" altLang="en-US" dirty="0"/>
              <a:t>那麼，目前量測的方法 大概可以分成以下兩種 </a:t>
            </a:r>
            <a:endParaRPr kumimoji="1" lang="en-US" altLang="zh-TW" dirty="0"/>
          </a:p>
          <a:p>
            <a:r>
              <a:rPr kumimoji="1" lang="zh-TW" altLang="en-US" dirty="0"/>
              <a:t>首先 第一種是</a:t>
            </a:r>
            <a:r>
              <a:rPr kumimoji="1" lang="en-US" altLang="zh-TW" dirty="0"/>
              <a:t>sample based</a:t>
            </a:r>
            <a:r>
              <a:rPr kumimoji="1" lang="zh-TW" altLang="en-US" dirty="0"/>
              <a:t>的方法，在這類方法中，他們會從</a:t>
            </a:r>
            <a:r>
              <a:rPr kumimoji="1" lang="en-US" altLang="zh-TW" dirty="0"/>
              <a:t>flow </a:t>
            </a:r>
            <a:r>
              <a:rPr kumimoji="1" lang="zh-TW" altLang="en-US" dirty="0"/>
              <a:t>中</a:t>
            </a:r>
            <a:r>
              <a:rPr kumimoji="1" lang="en-US" altLang="zh-TW" dirty="0"/>
              <a:t>sample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出來累計量測，但是為了維持一定的準確度，往往這類方法都需要相當大的</a:t>
            </a:r>
            <a:r>
              <a:rPr kumimoji="1" lang="en-US" altLang="zh-TW" dirty="0"/>
              <a:t>sampling rate </a:t>
            </a:r>
            <a:r>
              <a:rPr kumimoji="1" lang="zh-TW" altLang="en-US" dirty="0"/>
              <a:t>，</a:t>
            </a:r>
            <a:endParaRPr kumimoji="1" lang="en-US" altLang="zh-TW" dirty="0"/>
          </a:p>
          <a:p>
            <a:r>
              <a:rPr kumimoji="1" lang="zh-TW" altLang="en-US" dirty="0"/>
              <a:t>而如此一來，會造成諸如</a:t>
            </a:r>
            <a:r>
              <a:rPr kumimoji="1" lang="en-US" altLang="zh-TW" dirty="0" err="1"/>
              <a:t>cpu</a:t>
            </a:r>
            <a:r>
              <a:rPr kumimoji="1" lang="en-US" altLang="zh-TW" dirty="0"/>
              <a:t> </a:t>
            </a:r>
            <a:r>
              <a:rPr kumimoji="1" lang="zh-TW" altLang="en-US" dirty="0"/>
              <a:t>或者是</a:t>
            </a:r>
            <a:r>
              <a:rPr kumimoji="1" lang="en-US" altLang="zh-TW" dirty="0"/>
              <a:t>bandwidth</a:t>
            </a:r>
            <a:r>
              <a:rPr kumimoji="1" lang="zh-TW" altLang="en-US" dirty="0"/>
              <a:t>等等系統龐大的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而與之相反的另一種方法則是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r>
              <a:rPr kumimoji="1" lang="zh-TW" altLang="en-US" baseline="0" dirty="0"/>
              <a:t> </a:t>
            </a:r>
            <a:r>
              <a:rPr kumimoji="1" lang="zh-TW" altLang="en-US" dirty="0"/>
              <a:t>，在這類方法中</a:t>
            </a:r>
            <a:r>
              <a:rPr kumimoji="1" lang="zh-TW" altLang="en-US" baseline="0" dirty="0"/>
              <a:t>，</a:t>
            </a:r>
            <a:r>
              <a:rPr kumimoji="1" lang="zh-TW" altLang="en-US" dirty="0"/>
              <a:t>他們普遍會放一個</a:t>
            </a:r>
            <a:r>
              <a:rPr kumimoji="1" lang="en-US" altLang="zh-TW" dirty="0"/>
              <a:t>hash-based data structure</a:t>
            </a:r>
            <a:r>
              <a:rPr kumimoji="1" lang="zh-TW" altLang="en-US" dirty="0"/>
              <a:t>在</a:t>
            </a:r>
            <a:r>
              <a:rPr kumimoji="1" lang="en-US" altLang="zh-TW" dirty="0"/>
              <a:t>switch</a:t>
            </a:r>
            <a:r>
              <a:rPr kumimoji="1" lang="zh-TW" altLang="en-US" dirty="0"/>
              <a:t>中累計量測，每當有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進來時 則利用</a:t>
            </a:r>
            <a:r>
              <a:rPr kumimoji="1" lang="en-US" altLang="zh-TW" dirty="0"/>
              <a:t>hash</a:t>
            </a:r>
            <a:r>
              <a:rPr kumimoji="1" lang="zh-TW" altLang="en-US" dirty="0"/>
              <a:t> </a:t>
            </a:r>
            <a:r>
              <a:rPr kumimoji="1" lang="en-US" altLang="zh-TW" dirty="0"/>
              <a:t>flow id</a:t>
            </a:r>
            <a:r>
              <a:rPr kumimoji="1" lang="zh-TW" altLang="en-US" dirty="0"/>
              <a:t>的方式更新相對應格子的值， 如此一來既能利用調整</a:t>
            </a:r>
            <a:r>
              <a:rPr kumimoji="1" lang="en-US" altLang="zh-TW" dirty="0"/>
              <a:t>memory</a:t>
            </a:r>
            <a:r>
              <a:rPr kumimoji="1" lang="zh-TW" altLang="en-US" dirty="0"/>
              <a:t>用量的方式來維持準確度，又不會給系統帶來龐大的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因此目前考量到</a:t>
            </a:r>
            <a:r>
              <a:rPr kumimoji="1" lang="en-US" altLang="zh-TW" dirty="0"/>
              <a:t>overhead</a:t>
            </a:r>
            <a:r>
              <a:rPr kumimoji="1" lang="zh-TW" altLang="en-US" dirty="0"/>
              <a:t>跟準確度的關係，所以主流的量測常常都是使用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endParaRPr kumimoji="1"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altLang="zh-TW" dirty="0">
                <a:highlight>
                  <a:srgbClr val="00FFFF"/>
                </a:highlight>
              </a:rPr>
              <a:t>這邊要說為什麼要做出這些topo</a:t>
            </a:r>
            <a:br>
              <a:rPr lang="en-US" altLang="zh-TW" dirty="0">
                <a:highlight>
                  <a:srgbClr val="00FFFF"/>
                </a:highlight>
              </a:rPr>
            </a:br>
            <a:endParaRPr lang="en-TW" altLang="zh-TW" dirty="0">
              <a:highlight>
                <a:srgbClr val="00FFFF"/>
              </a:highlight>
            </a:endParaRPr>
          </a:p>
          <a:p>
            <a:r>
              <a:rPr lang="en-TW" altLang="zh-TW" dirty="0">
                <a:highlight>
                  <a:srgbClr val="00FFFF"/>
                </a:highlight>
              </a:rPr>
              <a:t>為了是要檢查不同雍塞程度的效果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639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97.5%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46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隨著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逐漸成為主流量測監控的方法，這類的演算法也越來越多元，雖然他們設計的目的各有所不同，但是他們相較於其他測量方法都有三個共同的優點 首先，</a:t>
            </a: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第一點，普遍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都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具備理論上可以證明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，準確度與記憶體使用量的平衡特性，所以他們</a:t>
            </a:r>
            <a:r>
              <a:rPr lang="zh-TW" altLang="en-US" sz="2400" dirty="0">
                <a:latin typeface="+mn-ea"/>
                <a:ea typeface="+mn-ea"/>
              </a:rPr>
              <a:t>可以在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只占用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少量的空間資源情況下，提供卓越的準確度 </a:t>
            </a:r>
            <a:endParaRPr lang="en-US" altLang="zh-TW" sz="2400" b="0" i="0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其次，因為他們的演算法沒有過多複雜的運算過程，所以即使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在高速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的網路環境當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中，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也可以比其他演算法更有效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地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儲存累計</a:t>
            </a:r>
            <a:r>
              <a:rPr lang="en-US" altLang="zh-TW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flow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的訊息量 </a:t>
            </a: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最後，近年來這類的研究，都漸漸追求讓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sketch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可以更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general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，使得一套演算法可以同時處理多種的量測項目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85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要設計一個合作式平台需要解決兩個問題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首先我們要先決定如何幫每個</a:t>
            </a:r>
            <a:r>
              <a:rPr lang="en-US" altLang="zh-TW" dirty="0"/>
              <a:t>flow</a:t>
            </a:r>
            <a:r>
              <a:rPr lang="zh-TW" altLang="en-US" dirty="0"/>
              <a:t>選定適當的</a:t>
            </a:r>
            <a:r>
              <a:rPr lang="en-US" altLang="zh-TW" dirty="0"/>
              <a:t>switch(</a:t>
            </a:r>
            <a:r>
              <a:rPr lang="zh-TW" altLang="en-US" dirty="0"/>
              <a:t>來追蹤流量</a:t>
            </a:r>
            <a:r>
              <a:rPr lang="en-US" altLang="zh-TW" dirty="0"/>
              <a:t>)</a:t>
            </a:r>
            <a:r>
              <a:rPr lang="zh-TW" altLang="en-US" dirty="0"/>
              <a:t>，確保每個</a:t>
            </a:r>
            <a:r>
              <a:rPr lang="en-US" altLang="zh-TW" dirty="0"/>
              <a:t>flow</a:t>
            </a:r>
            <a:r>
              <a:rPr lang="zh-TW" altLang="en-US" dirty="0"/>
              <a:t>都能被適當的追蹤</a:t>
            </a:r>
            <a:endParaRPr lang="en-US" altLang="zh-TW" dirty="0"/>
          </a:p>
          <a:p>
            <a:r>
              <a:rPr lang="zh-TW" altLang="en-US" dirty="0"/>
              <a:t>另外我們也需要綜合考慮</a:t>
            </a:r>
            <a:r>
              <a:rPr lang="en-US" altLang="zh-TW" dirty="0"/>
              <a:t>flow</a:t>
            </a:r>
            <a:r>
              <a:rPr lang="zh-TW" altLang="en-US" dirty="0"/>
              <a:t>的路由機制，讓所有</a:t>
            </a:r>
            <a:r>
              <a:rPr lang="en-US" altLang="zh-TW" dirty="0"/>
              <a:t>switch</a:t>
            </a:r>
            <a:r>
              <a:rPr lang="zh-TW" altLang="en-US" dirty="0"/>
              <a:t>能有更多的機會去平攤追蹤的負擔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另外因為每個</a:t>
            </a:r>
            <a:r>
              <a:rPr lang="en-US" altLang="zh-TW" dirty="0"/>
              <a:t>flow</a:t>
            </a:r>
            <a:r>
              <a:rPr lang="zh-TW" altLang="en-US" dirty="0"/>
              <a:t>的大小和重要性不同，我們也需要探討如何提供不同</a:t>
            </a:r>
            <a:r>
              <a:rPr lang="en-US" altLang="zh-TW" dirty="0"/>
              <a:t>flow</a:t>
            </a:r>
            <a:r>
              <a:rPr lang="zh-TW" altLang="en-US" dirty="0"/>
              <a:t>異質化的追蹤可靠度。理想上，我們希望越重要的</a:t>
            </a:r>
            <a:r>
              <a:rPr lang="en-US" altLang="zh-TW" dirty="0"/>
              <a:t>flow</a:t>
            </a:r>
            <a:r>
              <a:rPr lang="zh-TW" altLang="en-US" dirty="0"/>
              <a:t>能夠獲得更多</a:t>
            </a:r>
            <a:r>
              <a:rPr lang="en-US" altLang="zh-TW" dirty="0"/>
              <a:t>switch</a:t>
            </a:r>
            <a:r>
              <a:rPr lang="zh-TW" altLang="en-US" dirty="0"/>
              <a:t>的資源來達到較高的追蹤準確度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37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111年8月2日星期二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3.png"/><Relationship Id="rId10" Type="http://schemas.openxmlformats.org/officeDocument/2006/relationships/image" Target="../media/image48.svg"/><Relationship Id="rId4" Type="http://schemas.openxmlformats.org/officeDocument/2006/relationships/image" Target="../media/image7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10" Type="http://schemas.openxmlformats.org/officeDocument/2006/relationships/image" Target="../media/image76.svg"/><Relationship Id="rId4" Type="http://schemas.openxmlformats.org/officeDocument/2006/relationships/image" Target="../media/image65.png"/><Relationship Id="rId9" Type="http://schemas.openxmlformats.org/officeDocument/2006/relationships/image" Target="../media/image7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3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r>
              <a:rPr lang="en-US" altLang="zh-TW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solidFill>
                  <a:schemeClr val="tx1"/>
                </a:solidFill>
              </a:rPr>
              <a:t>                 </a:t>
            </a:r>
            <a:r>
              <a:rPr lang="en-US" altLang="zh-TW" dirty="0" err="1">
                <a:solidFill>
                  <a:schemeClr val="tx1"/>
                </a:solidFill>
              </a:rPr>
              <a:t>Shiao</a:t>
            </a:r>
            <a:r>
              <a:rPr lang="en-US" altLang="zh-TW" dirty="0">
                <a:solidFill>
                  <a:schemeClr val="tx1"/>
                </a:solidFill>
              </a:rPr>
              <a:t>-Li Tsao</a:t>
            </a:r>
            <a:r>
              <a:rPr lang="zh-TW" altLang="en-US" dirty="0">
                <a:solidFill>
                  <a:schemeClr val="tx1"/>
                </a:solidFill>
              </a:rPr>
              <a:t> 曹孝櫟 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Cooperative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46466" y="1370106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466" y="4406173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10" y="4406173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16906"/>
              </p:ext>
            </p:extLst>
          </p:nvPr>
        </p:nvGraphicFramePr>
        <p:xfrm>
          <a:off x="1884325" y="2646413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95057"/>
              </p:ext>
            </p:extLst>
          </p:nvPr>
        </p:nvGraphicFramePr>
        <p:xfrm>
          <a:off x="5093167" y="262400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04232"/>
              </p:ext>
            </p:extLst>
          </p:nvPr>
        </p:nvGraphicFramePr>
        <p:xfrm>
          <a:off x="1884325" y="39620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42810"/>
              </p:ext>
            </p:extLst>
          </p:nvPr>
        </p:nvGraphicFramePr>
        <p:xfrm>
          <a:off x="5093167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122943" y="1147471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304988" y="1140307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34028" y="1699011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304988" y="1700612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46802" y="271656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925687" y="2709694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68192" y="405735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56872" y="405249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DD93F89-0658-20CA-6DC5-A28BCA3FBD16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fill="none" extrusionOk="0">
                <a:moveTo>
                  <a:pt x="199839" y="0"/>
                </a:moveTo>
                <a:cubicBezTo>
                  <a:pt x="1772966" y="15366"/>
                  <a:pt x="3481377" y="98297"/>
                  <a:pt x="3355416" y="484361"/>
                </a:cubicBezTo>
                <a:cubicBezTo>
                  <a:pt x="3457949" y="930968"/>
                  <a:pt x="-99208" y="2113801"/>
                  <a:pt x="2616" y="2583262"/>
                </a:cubicBezTo>
                <a:cubicBezTo>
                  <a:pt x="-168830" y="2991549"/>
                  <a:pt x="1847107" y="3320045"/>
                  <a:pt x="4018804" y="3193200"/>
                </a:cubicBezTo>
              </a:path>
              <a:path w="4018804" h="3193200" stroke="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03FB3F-B3D6-82C0-72FB-5DFB30325F90}"/>
              </a:ext>
            </a:extLst>
          </p:cNvPr>
          <p:cNvSpPr txBox="1"/>
          <p:nvPr/>
        </p:nvSpPr>
        <p:spPr>
          <a:xfrm>
            <a:off x="1337029" y="5684676"/>
            <a:ext cx="7537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Offload monitoring load across switches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Lower collision probability per switch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6" y="1757082"/>
            <a:ext cx="7664824" cy="4696254"/>
          </a:xfrm>
        </p:spPr>
        <p:txBody>
          <a:bodyPr/>
          <a:lstStyle/>
          <a:p>
            <a:r>
              <a:rPr lang="en-US" altLang="zh-TW" dirty="0"/>
              <a:t>Alleviate the degree of collisions </a:t>
            </a:r>
          </a:p>
          <a:p>
            <a:r>
              <a:rPr lang="en-US" altLang="zh-TW" dirty="0"/>
              <a:t>Reduce the Relative Error(RE) of all flows</a:t>
            </a:r>
          </a:p>
          <a:p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45FB4-0540-B4C6-8572-448CBA732DC8}"/>
              </a:ext>
            </a:extLst>
          </p:cNvPr>
          <p:cNvGrpSpPr/>
          <p:nvPr/>
        </p:nvGrpSpPr>
        <p:grpSpPr>
          <a:xfrm>
            <a:off x="1972235" y="3567953"/>
            <a:ext cx="5146994" cy="2826510"/>
            <a:chOff x="1500467" y="3144964"/>
            <a:chExt cx="6031139" cy="3303287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A85DE280-3B10-40F8-AB4D-4A6CB3D6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9720" y="4255032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67BE4F4A-EC97-4A36-BDF9-AC73B70C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206" y="4233261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C821459A-8A45-4A74-B58F-B81A5D2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9767" y="4244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508EDB8A-6FC4-430F-A8D7-42AD8A5E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6003" y="351714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17FB1F65-9BCF-43A7-A7B7-C9262212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0619" y="553133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75BDA296-5549-447D-8BE6-D3EEC075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351714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15459123-0E62-4840-A72B-1397EEC3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5533851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報紙">
              <a:extLst>
                <a:ext uri="{FF2B5EF4-FFF2-40B4-BE49-F238E27FC236}">
                  <a16:creationId xmlns:a16="http://schemas.microsoft.com/office/drawing/2014/main" id="{347EDC73-0397-4EDF-944E-F0B66A95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0466" y="5246240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報紙">
              <a:extLst>
                <a:ext uri="{FF2B5EF4-FFF2-40B4-BE49-F238E27FC236}">
                  <a16:creationId xmlns:a16="http://schemas.microsoft.com/office/drawing/2014/main" id="{7739C4AB-71C2-4280-8003-DFBC0FAC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2393" y="5159154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報紙">
              <a:extLst>
                <a:ext uri="{FF2B5EF4-FFF2-40B4-BE49-F238E27FC236}">
                  <a16:creationId xmlns:a16="http://schemas.microsoft.com/office/drawing/2014/main" id="{B7DC6DD1-B3E7-4A7F-AF12-2A17AC44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2393" y="3144964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報紙">
              <a:extLst>
                <a:ext uri="{FF2B5EF4-FFF2-40B4-BE49-F238E27FC236}">
                  <a16:creationId xmlns:a16="http://schemas.microsoft.com/office/drawing/2014/main" id="{C767433A-1577-46B2-9E81-7F4A3972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90827" y="4066291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報紙">
              <a:extLst>
                <a:ext uri="{FF2B5EF4-FFF2-40B4-BE49-F238E27FC236}">
                  <a16:creationId xmlns:a16="http://schemas.microsoft.com/office/drawing/2014/main" id="{3FA3E9C1-3B3D-4C3F-9ACE-99E98A4F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00467" y="4098949"/>
              <a:ext cx="914400" cy="914400"/>
            </a:xfrm>
            <a:prstGeom prst="rect">
              <a:avLst/>
            </a:prstGeom>
          </p:spPr>
        </p:pic>
        <p:pic>
          <p:nvPicPr>
            <p:cNvPr id="17" name="圖形 16" descr="報紙">
              <a:extLst>
                <a:ext uri="{FF2B5EF4-FFF2-40B4-BE49-F238E27FC236}">
                  <a16:creationId xmlns:a16="http://schemas.microsoft.com/office/drawing/2014/main" id="{3634C1B9-FBD5-44DA-9DE0-FC5D2EF2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50466" y="3195435"/>
              <a:ext cx="914400" cy="914400"/>
            </a:xfrm>
            <a:prstGeom prst="rect">
              <a:avLst/>
            </a:prstGeom>
          </p:spPr>
        </p:pic>
        <p:pic>
          <p:nvPicPr>
            <p:cNvPr id="18" name="圖形 17" descr="報紙">
              <a:extLst>
                <a:ext uri="{FF2B5EF4-FFF2-40B4-BE49-F238E27FC236}">
                  <a16:creationId xmlns:a16="http://schemas.microsoft.com/office/drawing/2014/main" id="{89ED1D37-AAD9-4EB9-A284-A817EE01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14800" y="4098949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C0F245-4BA6-DE4A-E978-0F7E0218C579}"/>
              </a:ext>
            </a:extLst>
          </p:cNvPr>
          <p:cNvSpPr txBox="1"/>
          <p:nvPr/>
        </p:nvSpPr>
        <p:spPr>
          <a:xfrm>
            <a:off x="681318" y="953851"/>
            <a:ext cx="8319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Multi-Switch Cooperative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assign flows to switches?</a:t>
            </a:r>
          </a:p>
          <a:p>
            <a:pPr lvl="1"/>
            <a:r>
              <a:rPr lang="en-US" altLang="zh-TW" dirty="0"/>
              <a:t>Distribute monitoring load across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sz="2800" dirty="0"/>
              <a:t>Performance Evaluation</a:t>
            </a:r>
          </a:p>
          <a:p>
            <a:r>
              <a:rPr lang="x-none" altLang="zh-TW" sz="2800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WRE(Worst Relative Error)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RE be lowered?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0D32AB-ACB2-470F-93E0-9865F8D0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14475"/>
            <a:ext cx="7886700" cy="38290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8B77515-643D-49D2-90C9-0E46D009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63BDC4-913C-4D24-A861-81C3104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B9A7C5-2568-4EF3-940E-2BBE5D03E360}"/>
              </a:ext>
            </a:extLst>
          </p:cNvPr>
          <p:cNvSpPr/>
          <p:nvPr/>
        </p:nvSpPr>
        <p:spPr>
          <a:xfrm>
            <a:off x="1366576" y="2481944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43AFC-2472-4E6E-B364-F165E1629619}"/>
              </a:ext>
            </a:extLst>
          </p:cNvPr>
          <p:cNvSpPr/>
          <p:nvPr/>
        </p:nvSpPr>
        <p:spPr>
          <a:xfrm>
            <a:off x="1366576" y="2763297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31AFC-8148-44B5-B250-2CD4CF546E51}"/>
              </a:ext>
            </a:extLst>
          </p:cNvPr>
          <p:cNvSpPr/>
          <p:nvPr/>
        </p:nvSpPr>
        <p:spPr>
          <a:xfrm>
            <a:off x="1366576" y="3044650"/>
            <a:ext cx="4672483" cy="52251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DAAC93-96AE-4955-B7C9-0F2AD8FFC0B1}"/>
              </a:ext>
            </a:extLst>
          </p:cNvPr>
          <p:cNvSpPr/>
          <p:nvPr/>
        </p:nvSpPr>
        <p:spPr>
          <a:xfrm>
            <a:off x="1366575" y="3557116"/>
            <a:ext cx="4672483" cy="1017709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89C4EB-5B89-4F51-98E4-BA96688F2D40}"/>
              </a:ext>
            </a:extLst>
          </p:cNvPr>
          <p:cNvSpPr/>
          <p:nvPr/>
        </p:nvSpPr>
        <p:spPr>
          <a:xfrm>
            <a:off x="4137375" y="2324443"/>
            <a:ext cx="1773605" cy="4090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Flow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36688A-E143-467A-B2C8-1D32E25772CE}"/>
              </a:ext>
            </a:extLst>
          </p:cNvPr>
          <p:cNvSpPr/>
          <p:nvPr/>
        </p:nvSpPr>
        <p:spPr>
          <a:xfrm>
            <a:off x="4119824" y="2623726"/>
            <a:ext cx="1773605" cy="4090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Path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64A775-F739-48C3-AB22-1F716AEAB3C1}"/>
              </a:ext>
            </a:extLst>
          </p:cNvPr>
          <p:cNvSpPr/>
          <p:nvPr/>
        </p:nvSpPr>
        <p:spPr>
          <a:xfrm>
            <a:off x="6039058" y="3048865"/>
            <a:ext cx="1895574" cy="40909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Switch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9EDA4D-E457-4298-8078-EE9044908523}"/>
              </a:ext>
            </a:extLst>
          </p:cNvPr>
          <p:cNvSpPr/>
          <p:nvPr/>
        </p:nvSpPr>
        <p:spPr>
          <a:xfrm>
            <a:off x="6039058" y="3861423"/>
            <a:ext cx="1895574" cy="4090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Can its RE be lowered?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CF2D9-A0C5-4F50-974F-7B67384B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80F2D-80A9-4CAF-8E4F-B311F33CB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calculate multi-switch RE of flow f ?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2. How to find the best switch along k-shortest path ?</a:t>
            </a:r>
          </a:p>
          <a:p>
            <a:endParaRPr lang="en-US" altLang="zh-TW" dirty="0"/>
          </a:p>
          <a:p>
            <a:r>
              <a:rPr lang="en-US" altLang="zh-TW" dirty="0"/>
              <a:t>3. How to query across cooperative switches 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55DC5-22DE-4038-9E15-D61190C9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3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Relative Error(RE)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E3EC6A-E71A-4842-9355-128D6833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01" y="3658791"/>
            <a:ext cx="5200650" cy="1200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Calculate Multi-Switch RE of Flow f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309569" y="3702609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RE of a flow?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Cross-Switch RE of a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12EA1-6EDF-4329-9301-1FE734DC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E4DAF0-6693-4057-8B88-F0581DB4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Potential Routing Algorithms</a:t>
            </a:r>
          </a:p>
          <a:p>
            <a:pPr lvl="1"/>
            <a:r>
              <a:rPr lang="en-US" altLang="zh-TW" dirty="0"/>
              <a:t>Shortest path</a:t>
            </a:r>
          </a:p>
          <a:p>
            <a:pPr lvl="1"/>
            <a:r>
              <a:rPr lang="en-US" altLang="zh-TW" dirty="0"/>
              <a:t>Longest path</a:t>
            </a:r>
          </a:p>
          <a:p>
            <a:pPr lvl="1"/>
            <a:r>
              <a:rPr lang="en-US" altLang="zh-TW" b="1" dirty="0"/>
              <a:t>K-shortest path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036BD-5196-46B0-B94D-36BCE9FB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>
                <a:highlight>
                  <a:srgbClr val="00FFFF"/>
                </a:highlight>
              </a:rPr>
              <a:pPr/>
              <a:t>20</a:t>
            </a:fld>
            <a:endParaRPr lang="zh-TW" altLang="en-US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29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149323" y="4515131"/>
            <a:ext cx="1412089" cy="38434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615353" y="4471520"/>
            <a:ext cx="1412089" cy="38434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Naïve way: Shortest Path</a:t>
            </a:r>
          </a:p>
          <a:p>
            <a:pPr lvl="1"/>
            <a:r>
              <a:rPr lang="en-US" altLang="zh-TW" dirty="0"/>
              <a:t>Every flow uses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3581546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102720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07965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079523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53655" y="2360895"/>
            <a:ext cx="172996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615649" y="4248002"/>
            <a:ext cx="1412089" cy="3843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149322" y="4285430"/>
            <a:ext cx="1412089" cy="3843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615649" y="4026385"/>
            <a:ext cx="1412089" cy="384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149323" y="4054951"/>
            <a:ext cx="1412089" cy="384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53089" y="3123437"/>
            <a:ext cx="172996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53088" y="1602731"/>
            <a:ext cx="172996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BEFB67-5C7E-3143-AFB7-F7F2CED2E780}"/>
              </a:ext>
            </a:extLst>
          </p:cNvPr>
          <p:cNvSpPr txBox="1"/>
          <p:nvPr/>
        </p:nvSpPr>
        <p:spPr>
          <a:xfrm>
            <a:off x="1294764" y="6013701"/>
            <a:ext cx="632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Switch congestion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 monitoring errors</a:t>
            </a:r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Naïve way: Longest Path</a:t>
            </a:r>
          </a:p>
          <a:p>
            <a:pPr lvl="1"/>
            <a:r>
              <a:rPr lang="en-US" altLang="zh-TW" dirty="0"/>
              <a:t>Go through too many switches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726" y="3215519"/>
            <a:ext cx="730418" cy="826728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701" y="3196600"/>
            <a:ext cx="730418" cy="826728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247" y="3215519"/>
            <a:ext cx="730418" cy="826728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095" y="2304333"/>
            <a:ext cx="730418" cy="826728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095" y="4126706"/>
            <a:ext cx="730418" cy="826728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400" y="2304333"/>
            <a:ext cx="730418" cy="826728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400" y="4127677"/>
            <a:ext cx="730418" cy="826728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2477935" y="4042247"/>
            <a:ext cx="998465" cy="49879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2477935" y="2717697"/>
            <a:ext cx="998465" cy="49782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841609" y="3131061"/>
            <a:ext cx="914848" cy="84458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841609" y="4042247"/>
            <a:ext cx="914848" cy="8543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756456" y="3131061"/>
            <a:ext cx="914848" cy="84458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036513" y="2717697"/>
            <a:ext cx="829397" cy="47890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756456" y="4042247"/>
            <a:ext cx="914848" cy="8445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036513" y="4023327"/>
            <a:ext cx="829397" cy="51674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843144" y="3628883"/>
            <a:ext cx="1548103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21665" y="3609964"/>
            <a:ext cx="1379036" cy="1892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841609" y="3131061"/>
            <a:ext cx="0" cy="99661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671304" y="3131061"/>
            <a:ext cx="0" cy="99564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206818" y="4540070"/>
            <a:ext cx="1099277" cy="97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206818" y="2717697"/>
            <a:ext cx="1099277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2477935" y="4042247"/>
            <a:ext cx="0" cy="101690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2726" y="5059151"/>
            <a:ext cx="730418" cy="826728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99" y="5059151"/>
            <a:ext cx="730418" cy="826728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6865910" y="4023327"/>
            <a:ext cx="2498" cy="103582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2077685" y="4271431"/>
            <a:ext cx="795505" cy="3190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2396136" y="2775878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4204523" y="2482717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28665" y="2975774"/>
            <a:ext cx="754859" cy="3761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921602" y="3870576"/>
            <a:ext cx="754859" cy="3761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4172345" y="4418801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5959753" y="4136126"/>
            <a:ext cx="833883" cy="4030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491213" y="4300919"/>
            <a:ext cx="795505" cy="3190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30DC43-8DF5-8943-A8DB-52F7C85D8E79}"/>
              </a:ext>
            </a:extLst>
          </p:cNvPr>
          <p:cNvSpPr txBox="1"/>
          <p:nvPr/>
        </p:nvSpPr>
        <p:spPr>
          <a:xfrm>
            <a:off x="-56733" y="5894043"/>
            <a:ext cx="889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More offloading opportunities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Bandwidth waste</a:t>
            </a:r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Algorithm[6]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294585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46800" rIns="0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4145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46800" rIns="0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1365826-74AD-4C79-86AF-BC6D6EFFE39A}"/>
              </a:ext>
            </a:extLst>
          </p:cNvPr>
          <p:cNvSpPr/>
          <p:nvPr/>
        </p:nvSpPr>
        <p:spPr>
          <a:xfrm>
            <a:off x="-8965" y="6537185"/>
            <a:ext cx="84506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[6]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1050" dirty="0" err="1">
                <a:solidFill>
                  <a:schemeClr val="bg2">
                    <a:lumMod val="75000"/>
                  </a:schemeClr>
                </a:solidFill>
              </a:rPr>
              <a:t>Jin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Y. Yen “FINDING THE K SHORTEST LOOPLESS PATHS IN A NETWORK*, 2009.</a:t>
            </a:r>
          </a:p>
          <a:p>
            <a:b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</a:br>
            <a:endParaRPr lang="zh-TW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52996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1"/>
            <a:ext cx="22322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Turn 1</a:t>
            </a:r>
          </a:p>
          <a:p>
            <a:r>
              <a:rPr lang="en-US" altLang="zh-TW" sz="2400" dirty="0"/>
              <a:t>={</a:t>
            </a:r>
            <a:r>
              <a:rPr lang="en-US" altLang="zh-TW" sz="2400" dirty="0">
                <a:solidFill>
                  <a:srgbClr val="7030A0"/>
                </a:solidFill>
              </a:rPr>
              <a:t>[s1,s6,s7,s3]</a:t>
            </a:r>
            <a:r>
              <a:rPr lang="en-US" altLang="zh-TW" sz="2400" dirty="0"/>
              <a:t>}</a:t>
            </a:r>
            <a:endParaRPr lang="zh-TW" altLang="en-US" sz="24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8790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1</a:t>
            </a:r>
          </a:p>
          <a:p>
            <a:r>
              <a:rPr lang="en-US" altLang="zh-TW" sz="2000" dirty="0"/>
              <a:t>={</a:t>
            </a:r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2459" y="2129830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6859" y="2137178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5400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8003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039" y="41869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245995" y="1630455"/>
            <a:ext cx="172996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14404" y="2355438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7251019" y="2656251"/>
            <a:ext cx="175400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={s1,s4,s5,s3}</a:t>
            </a:r>
            <a:endParaRPr lang="zh-TW" altLang="en-US" sz="2000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7242970" y="3682626"/>
            <a:ext cx="175400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A8D4C-D6D7-4DF2-851E-F29DC38F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Query Across Cooperative Switches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AB7D33-162F-4A48-8B69-C1795E52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E780BF-F739-47D1-9235-BFBEB694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76305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52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31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BC34C67A-539B-4BC8-A0E0-E1C9F4D821B1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EABF4261-2164-4387-8650-584313F02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5A95772-B5C2-4AC1-AA48-A300F34A0F3B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96C1A2-ED4B-4018-8C86-9AB92010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350046"/>
              </p:ext>
            </p:extLst>
          </p:nvPr>
        </p:nvGraphicFramePr>
        <p:xfrm>
          <a:off x="5509422" y="3790026"/>
          <a:ext cx="2924088" cy="18288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4B6E86D-3EDB-4644-935B-00426FBDEF1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487476" y="2868569"/>
            <a:ext cx="371606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DBC02F0-CFC3-43B2-A2DD-32D86ADA10D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87476" y="3968739"/>
            <a:ext cx="3716062" cy="73568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Multi-Switch Sketch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2590540" y="3366160"/>
            <a:ext cx="4121130" cy="697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Stop when no better switch found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00"/>
                </a:highlight>
              </a:rPr>
              <a:t>Sketch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447CE-8838-4076-8A5A-422F01C9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51956"/>
            <a:ext cx="8554453" cy="532859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Two-dimensional array with depth </a:t>
            </a:r>
            <a:r>
              <a:rPr lang="en-US" altLang="zh-TW" i="1" dirty="0"/>
              <a:t>d</a:t>
            </a:r>
            <a:r>
              <a:rPr lang="en-US" altLang="zh-TW" dirty="0"/>
              <a:t> and width </a:t>
            </a:r>
            <a:r>
              <a:rPr lang="en-US" altLang="zh-TW" i="1" dirty="0"/>
              <a:t>w</a:t>
            </a:r>
          </a:p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en-US" altLang="zh-TW" i="1" dirty="0"/>
          </a:p>
          <a:p>
            <a:endParaRPr lang="en-US" altLang="zh-TW" i="1" dirty="0">
              <a:latin typeface="Cambria Math" panose="02040503050406030204" pitchFamily="18" charset="0"/>
            </a:endParaRPr>
          </a:p>
          <a:p>
            <a:pPr marL="11112" indent="0">
              <a:buFont typeface="Helvetica" pitchFamily="2" charset="0"/>
              <a:buNone/>
            </a:pPr>
            <a:r>
              <a:rPr lang="en-US" altLang="zh-TW" dirty="0"/>
              <a:t>         	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 rot="10800000">
            <a:off x="4654636" y="1987389"/>
            <a:ext cx="266960" cy="143410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5016463" y="246352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3347699" y="707768"/>
            <a:ext cx="249669" cy="2198931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3119102" y="1347842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C8461A02-F8AA-0242-A932-C7AF49B0E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01206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19" name="表格 47">
            <a:extLst>
              <a:ext uri="{FF2B5EF4-FFF2-40B4-BE49-F238E27FC236}">
                <a16:creationId xmlns:a16="http://schemas.microsoft.com/office/drawing/2014/main" id="{F56771C7-A143-1640-BC61-C5672AC00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09445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0" name="群組 5">
            <a:extLst>
              <a:ext uri="{FF2B5EF4-FFF2-40B4-BE49-F238E27FC236}">
                <a16:creationId xmlns:a16="http://schemas.microsoft.com/office/drawing/2014/main" id="{CC82E96F-189E-7345-93F0-A7A0BD95D53E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21" name="圖形 6" descr="信封">
              <a:extLst>
                <a:ext uri="{FF2B5EF4-FFF2-40B4-BE49-F238E27FC236}">
                  <a16:creationId xmlns:a16="http://schemas.microsoft.com/office/drawing/2014/main" id="{A27715D7-9A74-B84A-A928-191560E9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2" name="文字方塊 7">
              <a:extLst>
                <a:ext uri="{FF2B5EF4-FFF2-40B4-BE49-F238E27FC236}">
                  <a16:creationId xmlns:a16="http://schemas.microsoft.com/office/drawing/2014/main" id="{543FA654-727E-E047-AEE1-BE4FBBFE4A4B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8">
            <a:extLst>
              <a:ext uri="{FF2B5EF4-FFF2-40B4-BE49-F238E27FC236}">
                <a16:creationId xmlns:a16="http://schemas.microsoft.com/office/drawing/2014/main" id="{1C8192D5-09AA-E049-888E-6CD54126525E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24" name="圖形 9" descr="信封">
              <a:extLst>
                <a:ext uri="{FF2B5EF4-FFF2-40B4-BE49-F238E27FC236}">
                  <a16:creationId xmlns:a16="http://schemas.microsoft.com/office/drawing/2014/main" id="{9641BC90-5A20-7748-90AF-C5FC7FEAC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5" name="文字方塊 10">
              <a:extLst>
                <a:ext uri="{FF2B5EF4-FFF2-40B4-BE49-F238E27FC236}">
                  <a16:creationId xmlns:a16="http://schemas.microsoft.com/office/drawing/2014/main" id="{579E93FA-B8D3-5B4E-A977-B21A10290B3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群組 20">
            <a:extLst>
              <a:ext uri="{FF2B5EF4-FFF2-40B4-BE49-F238E27FC236}">
                <a16:creationId xmlns:a16="http://schemas.microsoft.com/office/drawing/2014/main" id="{44277A6B-F41A-BB42-A440-28D6CB0AA8E7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27" name="直線單箭頭接點 11">
              <a:extLst>
                <a:ext uri="{FF2B5EF4-FFF2-40B4-BE49-F238E27FC236}">
                  <a16:creationId xmlns:a16="http://schemas.microsoft.com/office/drawing/2014/main" id="{CF9377D7-BC60-D445-A3E5-56E51082E18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文字方塊 15">
              <a:extLst>
                <a:ext uri="{FF2B5EF4-FFF2-40B4-BE49-F238E27FC236}">
                  <a16:creationId xmlns:a16="http://schemas.microsoft.com/office/drawing/2014/main" id="{458FD81A-F4F7-2B41-BB07-874B25E460AE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群組 21">
            <a:extLst>
              <a:ext uri="{FF2B5EF4-FFF2-40B4-BE49-F238E27FC236}">
                <a16:creationId xmlns:a16="http://schemas.microsoft.com/office/drawing/2014/main" id="{1AAFC61D-4E01-3D49-99A5-8E7BF575ABA3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30" name="直線單箭頭接點 12">
              <a:extLst>
                <a:ext uri="{FF2B5EF4-FFF2-40B4-BE49-F238E27FC236}">
                  <a16:creationId xmlns:a16="http://schemas.microsoft.com/office/drawing/2014/main" id="{0ECF068B-6E25-7544-944D-9E64922DD66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16">
              <a:extLst>
                <a:ext uri="{FF2B5EF4-FFF2-40B4-BE49-F238E27FC236}">
                  <a16:creationId xmlns:a16="http://schemas.microsoft.com/office/drawing/2014/main" id="{1DC87B21-43B1-BB46-865A-AB930EDA5BBB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群組 22">
            <a:extLst>
              <a:ext uri="{FF2B5EF4-FFF2-40B4-BE49-F238E27FC236}">
                <a16:creationId xmlns:a16="http://schemas.microsoft.com/office/drawing/2014/main" id="{18FFEBB0-2935-0E4D-AE3B-7C70E7ACFB80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33" name="直線單箭頭接點 13">
              <a:extLst>
                <a:ext uri="{FF2B5EF4-FFF2-40B4-BE49-F238E27FC236}">
                  <a16:creationId xmlns:a16="http://schemas.microsoft.com/office/drawing/2014/main" id="{5F1288C8-ACA6-574F-ABFC-59A25DA163E8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文字方塊 17">
              <a:extLst>
                <a:ext uri="{FF2B5EF4-FFF2-40B4-BE49-F238E27FC236}">
                  <a16:creationId xmlns:a16="http://schemas.microsoft.com/office/drawing/2014/main" id="{1ADA9C70-7C28-C940-9771-1FDD650A424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群組 23">
            <a:extLst>
              <a:ext uri="{FF2B5EF4-FFF2-40B4-BE49-F238E27FC236}">
                <a16:creationId xmlns:a16="http://schemas.microsoft.com/office/drawing/2014/main" id="{B19792C9-D657-434A-B7AF-32CE924D1A42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36" name="直線單箭頭接點 14">
              <a:extLst>
                <a:ext uri="{FF2B5EF4-FFF2-40B4-BE49-F238E27FC236}">
                  <a16:creationId xmlns:a16="http://schemas.microsoft.com/office/drawing/2014/main" id="{E46A531F-CE8A-184A-9F27-1B302593602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文字方塊 18">
              <a:extLst>
                <a:ext uri="{FF2B5EF4-FFF2-40B4-BE49-F238E27FC236}">
                  <a16:creationId xmlns:a16="http://schemas.microsoft.com/office/drawing/2014/main" id="{B9C6B434-AD8D-2448-BB16-FEC8673D7A2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8" name="表格 19">
            <a:extLst>
              <a:ext uri="{FF2B5EF4-FFF2-40B4-BE49-F238E27FC236}">
                <a16:creationId xmlns:a16="http://schemas.microsoft.com/office/drawing/2014/main" id="{1981A059-9D94-C54D-AABD-068CC443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01725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9" name="群組 33">
            <a:extLst>
              <a:ext uri="{FF2B5EF4-FFF2-40B4-BE49-F238E27FC236}">
                <a16:creationId xmlns:a16="http://schemas.microsoft.com/office/drawing/2014/main" id="{9850BE3E-7A2D-7840-A384-A9BEA0F64095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40" name="直線單箭頭接點 34">
              <a:extLst>
                <a:ext uri="{FF2B5EF4-FFF2-40B4-BE49-F238E27FC236}">
                  <a16:creationId xmlns:a16="http://schemas.microsoft.com/office/drawing/2014/main" id="{ADD4068F-1AFF-E045-8F73-2D697B127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文字方塊 35">
              <a:extLst>
                <a:ext uri="{FF2B5EF4-FFF2-40B4-BE49-F238E27FC236}">
                  <a16:creationId xmlns:a16="http://schemas.microsoft.com/office/drawing/2014/main" id="{C54D0F0F-F83D-B944-BB22-C68D59EA45EF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群組 36">
            <a:extLst>
              <a:ext uri="{FF2B5EF4-FFF2-40B4-BE49-F238E27FC236}">
                <a16:creationId xmlns:a16="http://schemas.microsoft.com/office/drawing/2014/main" id="{DE1D2CDE-C175-2D41-BC64-E46A5B3FC30B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43" name="直線單箭頭接點 37">
              <a:extLst>
                <a:ext uri="{FF2B5EF4-FFF2-40B4-BE49-F238E27FC236}">
                  <a16:creationId xmlns:a16="http://schemas.microsoft.com/office/drawing/2014/main" id="{DCACAF9A-99BA-DE49-8A93-157479A6B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38">
              <a:extLst>
                <a:ext uri="{FF2B5EF4-FFF2-40B4-BE49-F238E27FC236}">
                  <a16:creationId xmlns:a16="http://schemas.microsoft.com/office/drawing/2014/main" id="{2C53C36D-0594-E447-AD0B-EC1936616EB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群組 39">
            <a:extLst>
              <a:ext uri="{FF2B5EF4-FFF2-40B4-BE49-F238E27FC236}">
                <a16:creationId xmlns:a16="http://schemas.microsoft.com/office/drawing/2014/main" id="{3B576485-D059-D644-A7CC-182C2778F083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6" name="直線單箭頭接點 40">
              <a:extLst>
                <a:ext uri="{FF2B5EF4-FFF2-40B4-BE49-F238E27FC236}">
                  <a16:creationId xmlns:a16="http://schemas.microsoft.com/office/drawing/2014/main" id="{5B31E7D2-0416-024C-84B3-5DA37F7FD319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文字方塊 41">
              <a:extLst>
                <a:ext uri="{FF2B5EF4-FFF2-40B4-BE49-F238E27FC236}">
                  <a16:creationId xmlns:a16="http://schemas.microsoft.com/office/drawing/2014/main" id="{AFF32C91-A3D8-BF46-AF0C-E3D1F1A2FC8B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2">
            <a:extLst>
              <a:ext uri="{FF2B5EF4-FFF2-40B4-BE49-F238E27FC236}">
                <a16:creationId xmlns:a16="http://schemas.microsoft.com/office/drawing/2014/main" id="{82DB7B83-87DD-6443-9D09-F462B1975134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9" name="直線單箭頭接點 43">
              <a:extLst>
                <a:ext uri="{FF2B5EF4-FFF2-40B4-BE49-F238E27FC236}">
                  <a16:creationId xmlns:a16="http://schemas.microsoft.com/office/drawing/2014/main" id="{AF844130-6552-5044-AF65-49F6046F207C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文字方塊 44">
              <a:extLst>
                <a:ext uri="{FF2B5EF4-FFF2-40B4-BE49-F238E27FC236}">
                  <a16:creationId xmlns:a16="http://schemas.microsoft.com/office/drawing/2014/main" id="{1CD31C2F-024A-AD46-8F92-D63EABD49FE8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" name="文字方塊 26">
            <a:extLst>
              <a:ext uri="{FF2B5EF4-FFF2-40B4-BE49-F238E27FC236}">
                <a16:creationId xmlns:a16="http://schemas.microsoft.com/office/drawing/2014/main" id="{96CBF59F-0304-AA40-9102-82FB052A94D2}"/>
              </a:ext>
            </a:extLst>
          </p:cNvPr>
          <p:cNvSpPr txBox="1"/>
          <p:nvPr/>
        </p:nvSpPr>
        <p:spPr>
          <a:xfrm>
            <a:off x="360878" y="5016362"/>
            <a:ext cx="1465466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r"/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2" name="文字方塊 46">
            <a:extLst>
              <a:ext uri="{FF2B5EF4-FFF2-40B4-BE49-F238E27FC236}">
                <a16:creationId xmlns:a16="http://schemas.microsoft.com/office/drawing/2014/main" id="{A177B15A-55F8-494A-BE73-1AC323C4EE1C}"/>
              </a:ext>
            </a:extLst>
          </p:cNvPr>
          <p:cNvSpPr txBox="1"/>
          <p:nvPr/>
        </p:nvSpPr>
        <p:spPr>
          <a:xfrm>
            <a:off x="4952753" y="5385421"/>
            <a:ext cx="341651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 count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3" name="文字方塊 46">
            <a:extLst>
              <a:ext uri="{FF2B5EF4-FFF2-40B4-BE49-F238E27FC236}">
                <a16:creationId xmlns:a16="http://schemas.microsoft.com/office/drawing/2014/main" id="{E28E2EA5-E02B-EF47-A008-49DA7EED7054}"/>
              </a:ext>
            </a:extLst>
          </p:cNvPr>
          <p:cNvSpPr txBox="1"/>
          <p:nvPr/>
        </p:nvSpPr>
        <p:spPr>
          <a:xfrm>
            <a:off x="4851149" y="3044760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51" grpId="0"/>
      <p:bldP spid="52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CM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sketch</a:t>
            </a:r>
            <a:endParaRPr lang="en-US" altLang="zh-TW" dirty="0"/>
          </a:p>
          <a:p>
            <a:pPr lvl="1"/>
            <a:r>
              <a:rPr lang="en-US" altLang="zh-TW" dirty="0"/>
              <a:t>Best one in the shortest path 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Shortest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Best one in the network 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en-US" altLang="zh-TW" dirty="0"/>
              <a:t>)</a:t>
            </a:r>
          </a:p>
          <a:p>
            <a:endParaRPr lang="en-US" altLang="zh-TW" b="1" dirty="0"/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WRE (Worst Relative Error)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Fat-Tree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F2AE9-2B41-46CC-B04C-538D17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WRE with Different 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6CB11-32D9-4BCC-B671-FF242E9A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Sketch d = 5,w = 3</a:t>
            </a:r>
          </a:p>
          <a:p>
            <a:r>
              <a:rPr lang="en-US" altLang="zh-TW" b="1" dirty="0"/>
              <a:t>Multi-Switch Sketch </a:t>
            </a:r>
            <a:r>
              <a:rPr lang="en-US" altLang="zh-TW" dirty="0"/>
              <a:t>performs well even when resources are limited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176A6-BB64-4808-8677-3AEBD18B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AFEE76-C9B9-43FE-AF4C-B869DA4AC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 r="34"/>
          <a:stretch/>
        </p:blipFill>
        <p:spPr>
          <a:xfrm>
            <a:off x="1645914" y="2743200"/>
            <a:ext cx="5850156" cy="38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Heterogeneous Monitoring Resolutions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62BD27A-4C28-4803-B54D-38609388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r="-132"/>
          <a:stretch/>
        </p:blipFill>
        <p:spPr>
          <a:xfrm>
            <a:off x="1656257" y="2733152"/>
            <a:ext cx="5859909" cy="3897661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AD1B7304-C38F-4CC5-8F4A-251FCFB0339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3567F02-3570-42B6-82DB-43AB298C1AB5}"/>
              </a:ext>
            </a:extLst>
          </p:cNvPr>
          <p:cNvSpPr txBox="1">
            <a:spLocks/>
          </p:cNvSpPr>
          <p:nvPr/>
        </p:nvSpPr>
        <p:spPr>
          <a:xfrm>
            <a:off x="3985602" y="1589214"/>
            <a:ext cx="5676285" cy="5016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More important flows </a:t>
            </a:r>
            <a:br>
              <a:rPr lang="en-US" altLang="zh-TW" sz="2400" dirty="0"/>
            </a:br>
            <a:r>
              <a:rPr lang="en-US" altLang="zh-TW" sz="2400" dirty="0">
                <a:sym typeface="Wingdings" pitchFamily="2" charset="2"/>
              </a:rPr>
              <a:t></a:t>
            </a:r>
            <a:r>
              <a:rPr lang="en-US" altLang="zh-TW" sz="2400" dirty="0"/>
              <a:t> higher monitoring precision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2050" name="Picture 2" descr="返回">
            <a:extLst>
              <a:ext uri="{FF2B5EF4-FFF2-40B4-BE49-F238E27FC236}">
                <a16:creationId xmlns:a16="http://schemas.microsoft.com/office/drawing/2014/main" id="{B087D335-B800-4FD0-A185-40DBB9E20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4592">
            <a:off x="2543601" y="2418930"/>
            <a:ext cx="3428021" cy="23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2D567-28FE-914C-8D54-FD5D669A8529}"/>
              </a:ext>
            </a:extLst>
          </p:cNvPr>
          <p:cNvSpPr txBox="1"/>
          <p:nvPr/>
        </p:nvSpPr>
        <p:spPr>
          <a:xfrm>
            <a:off x="200591" y="1592854"/>
            <a:ext cx="378501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TW" b="1" i="1" dirty="0"/>
              <a:t>a</a:t>
            </a:r>
            <a:r>
              <a:rPr lang="en-TW" b="1" dirty="0"/>
              <a:t>/</a:t>
            </a:r>
            <a:r>
              <a:rPr lang="en-TW" b="1" i="1" dirty="0"/>
              <a:t>b</a:t>
            </a:r>
            <a:br>
              <a:rPr lang="en-TW" dirty="0"/>
            </a:br>
            <a:r>
              <a:rPr lang="en-TW" b="1" i="1" dirty="0"/>
              <a:t>a</a:t>
            </a:r>
            <a:r>
              <a:rPr lang="en-TW" dirty="0"/>
              <a:t>: when </a:t>
            </a:r>
            <a:r>
              <a:rPr lang="en-TW" b="1" i="1" dirty="0"/>
              <a:t>a</a:t>
            </a:r>
            <a:r>
              <a:rPr lang="en-TW" dirty="0"/>
              <a:t> switches are enabled</a:t>
            </a:r>
          </a:p>
          <a:p>
            <a:r>
              <a:rPr lang="en-US" b="1" i="1" dirty="0"/>
              <a:t>b</a:t>
            </a:r>
            <a:r>
              <a:rPr lang="en-TW" dirty="0"/>
              <a:t>: flows using b switches</a:t>
            </a:r>
          </a:p>
        </p:txBody>
      </p:sp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Impact of Memory Sizes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2F8EB6-82C4-4FEB-89E9-7AEC8608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3" r="2325"/>
          <a:stretch/>
        </p:blipFill>
        <p:spPr>
          <a:xfrm>
            <a:off x="457201" y="3576997"/>
            <a:ext cx="4275574" cy="2881086"/>
          </a:xfrm>
          <a:prstGeom prst="rect">
            <a:avLst/>
          </a:prstGeom>
        </p:spPr>
      </p:pic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56C0B774-0554-449E-9C35-F6B0E67A8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43" r="179"/>
          <a:stretch/>
        </p:blipFill>
        <p:spPr>
          <a:xfrm>
            <a:off x="4513205" y="3567165"/>
            <a:ext cx="4369538" cy="2881086"/>
          </a:xfrm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1C22C053-D03D-40C9-9851-18960BC728D5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Multi-Switch Sketch </a:t>
            </a:r>
            <a:r>
              <a:rPr lang="en-US" altLang="zh-TW" dirty="0"/>
              <a:t>reduces WRE by up to 97.5%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06F85-9111-430A-A8F1-8DD6156C35A6}"/>
              </a:ext>
            </a:extLst>
          </p:cNvPr>
          <p:cNvSpPr/>
          <p:nvPr/>
        </p:nvSpPr>
        <p:spPr>
          <a:xfrm>
            <a:off x="4050890" y="5279923"/>
            <a:ext cx="314633" cy="10913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7D2739-0EE0-4906-9D7D-5CF1CBC3AB88}"/>
              </a:ext>
            </a:extLst>
          </p:cNvPr>
          <p:cNvSpPr/>
          <p:nvPr/>
        </p:nvSpPr>
        <p:spPr>
          <a:xfrm>
            <a:off x="1027471" y="3449177"/>
            <a:ext cx="314633" cy="2922125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Distribution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 distributions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13E9D86-C666-441C-BD91-D71B4FC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 r="212"/>
          <a:stretch/>
        </p:blipFill>
        <p:spPr>
          <a:xfrm>
            <a:off x="1656258" y="2582426"/>
            <a:ext cx="5839812" cy="386582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Impact of Traffic Distribution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2132216-8AEC-412C-B0B9-65F70B9DC61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Multi-Switch Sketch </a:t>
            </a:r>
            <a:r>
              <a:rPr lang="en-US" altLang="zh-TW" dirty="0"/>
              <a:t>leverages multiple switches to alleviate congestion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Sketch:</a:t>
            </a:r>
          </a:p>
          <a:p>
            <a:pPr lvl="1"/>
            <a:r>
              <a:rPr lang="en-US" altLang="zh-TW" dirty="0"/>
              <a:t>Alleviate the degrees of collisions by cooperative monitoring</a:t>
            </a:r>
          </a:p>
          <a:p>
            <a:pPr lvl="1"/>
            <a:r>
              <a:rPr lang="en-US" altLang="zh-TW" dirty="0"/>
              <a:t>Improve the WRE of all flows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lvl="1"/>
            <a:r>
              <a:rPr lang="en-US" altLang="zh-TW" dirty="0"/>
              <a:t>Outperform baseline schemes in different scenarios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37AD3-BC54-4F79-B710-1A222021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" y="2866628"/>
            <a:ext cx="9123312" cy="1124744"/>
          </a:xfrm>
        </p:spPr>
        <p:txBody>
          <a:bodyPr/>
          <a:lstStyle/>
          <a:p>
            <a:r>
              <a:rPr lang="en-US" altLang="zh-TW" dirty="0"/>
              <a:t>Thank you for listening!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DB8CCE-875E-4A4D-8B66-5F42859D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72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[1]</a:t>
            </a:r>
          </a:p>
          <a:p>
            <a:pPr lvl="1"/>
            <a:r>
              <a:rPr lang="en-US" altLang="zh-TW" dirty="0"/>
              <a:t>Count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[3]Z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T.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X.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Per-Switch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370105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406172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406172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15836"/>
              </p:ext>
            </p:extLst>
          </p:nvPr>
        </p:nvGraphicFramePr>
        <p:xfrm>
          <a:off x="1857639" y="26464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77038"/>
              </p:ext>
            </p:extLst>
          </p:nvPr>
        </p:nvGraphicFramePr>
        <p:xfrm>
          <a:off x="5066481" y="262400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92194"/>
              </p:ext>
            </p:extLst>
          </p:nvPr>
        </p:nvGraphicFramePr>
        <p:xfrm>
          <a:off x="1857639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84350"/>
              </p:ext>
            </p:extLst>
          </p:nvPr>
        </p:nvGraphicFramePr>
        <p:xfrm>
          <a:off x="5066481" y="3962010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147470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140306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1699010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1700611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271656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271656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271656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272236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270969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270969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270969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271549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05155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05155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06488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05735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05118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05118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373629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05698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1BA787-532F-80B8-F8B9-9243B668FB1A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fill="none" extrusionOk="0">
                <a:moveTo>
                  <a:pt x="199839" y="0"/>
                </a:moveTo>
                <a:cubicBezTo>
                  <a:pt x="1772966" y="15366"/>
                  <a:pt x="3481377" y="98297"/>
                  <a:pt x="3355416" y="484361"/>
                </a:cubicBezTo>
                <a:cubicBezTo>
                  <a:pt x="3457949" y="930968"/>
                  <a:pt x="-99208" y="2113801"/>
                  <a:pt x="2616" y="2583262"/>
                </a:cubicBezTo>
                <a:cubicBezTo>
                  <a:pt x="-168830" y="2991549"/>
                  <a:pt x="1847107" y="3320045"/>
                  <a:pt x="4018804" y="3193200"/>
                </a:cubicBezTo>
              </a:path>
              <a:path w="4018804" h="3193200" stroke="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C2A3D-5309-F249-5FAF-0E803FD594D5}"/>
              </a:ext>
            </a:extLst>
          </p:cNvPr>
          <p:cNvSpPr txBox="1"/>
          <p:nvPr/>
        </p:nvSpPr>
        <p:spPr>
          <a:xfrm>
            <a:off x="1337029" y="5684676"/>
            <a:ext cx="6946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Ea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h switch is overloaded</a:t>
            </a: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Many switches experience collisions</a:t>
            </a:r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24656</TotalTime>
  <Words>2155</Words>
  <Application>Microsoft Office PowerPoint</Application>
  <PresentationFormat>如螢幕大小 (4:3)</PresentationFormat>
  <Paragraphs>610</Paragraphs>
  <Slides>49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6" baseType="lpstr">
      <vt:lpstr>等线</vt:lpstr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Sketch-Based Monitoring</vt:lpstr>
      <vt:lpstr>Sketch-Based Monitoring</vt:lpstr>
      <vt:lpstr>Sketch-Based Monitoring</vt:lpstr>
      <vt:lpstr>Sketch-Based Monitoring</vt:lpstr>
      <vt:lpstr>Per-Switch Monitoring</vt:lpstr>
      <vt:lpstr>Cooperative Monitoring</vt:lpstr>
      <vt:lpstr>Goal</vt:lpstr>
      <vt:lpstr>Challenges</vt:lpstr>
      <vt:lpstr>Outline</vt:lpstr>
      <vt:lpstr>Problem Statement </vt:lpstr>
      <vt:lpstr>Flow Chart</vt:lpstr>
      <vt:lpstr>PowerPoint 簡報</vt:lpstr>
      <vt:lpstr>Questions</vt:lpstr>
      <vt:lpstr>Calculate Multi-Switch RE of Flow f</vt:lpstr>
      <vt:lpstr>Cross-Switch RE of a Flow</vt:lpstr>
      <vt:lpstr>Path Selection</vt:lpstr>
      <vt:lpstr>Path Selection</vt:lpstr>
      <vt:lpstr>Path Selection</vt:lpstr>
      <vt:lpstr>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Path Selection</vt:lpstr>
      <vt:lpstr>Query Across Cooperative Switches</vt:lpstr>
      <vt:lpstr>Multi-Switch Sketch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Comparison Schemes and Metrics</vt:lpstr>
      <vt:lpstr>Topology</vt:lpstr>
      <vt:lpstr>WRE with Different Topology</vt:lpstr>
      <vt:lpstr>Heterogeneous Monitoring Resolutions</vt:lpstr>
      <vt:lpstr>Memory Usage</vt:lpstr>
      <vt:lpstr> Impact of Memory Sizes</vt:lpstr>
      <vt:lpstr>Traffic Distribution</vt:lpstr>
      <vt:lpstr>Impact of Traffic Distribution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244</cp:revision>
  <dcterms:created xsi:type="dcterms:W3CDTF">2022-07-06T08:35:05Z</dcterms:created>
  <dcterms:modified xsi:type="dcterms:W3CDTF">2022-08-02T15:17:21Z</dcterms:modified>
</cp:coreProperties>
</file>